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9" r:id="rId1"/>
    <p:sldMasterId id="2147483648" r:id="rId2"/>
  </p:sldMasterIdLst>
  <p:notesMasterIdLst>
    <p:notesMasterId r:id="rId32"/>
  </p:notesMasterIdLst>
  <p:handoutMasterIdLst>
    <p:handoutMasterId r:id="rId33"/>
  </p:handoutMasterIdLst>
  <p:sldIdLst>
    <p:sldId id="350" r:id="rId3"/>
    <p:sldId id="365" r:id="rId4"/>
    <p:sldId id="369" r:id="rId5"/>
    <p:sldId id="370" r:id="rId6"/>
    <p:sldId id="371" r:id="rId7"/>
    <p:sldId id="366" r:id="rId8"/>
    <p:sldId id="367" r:id="rId9"/>
    <p:sldId id="368" r:id="rId10"/>
    <p:sldId id="372" r:id="rId11"/>
    <p:sldId id="373" r:id="rId12"/>
    <p:sldId id="374" r:id="rId13"/>
    <p:sldId id="375" r:id="rId14"/>
    <p:sldId id="376" r:id="rId15"/>
    <p:sldId id="377" r:id="rId16"/>
    <p:sldId id="378" r:id="rId17"/>
    <p:sldId id="379" r:id="rId18"/>
    <p:sldId id="380" r:id="rId19"/>
    <p:sldId id="381" r:id="rId20"/>
    <p:sldId id="382" r:id="rId21"/>
    <p:sldId id="383" r:id="rId22"/>
    <p:sldId id="384" r:id="rId23"/>
    <p:sldId id="385" r:id="rId24"/>
    <p:sldId id="386" r:id="rId25"/>
    <p:sldId id="387" r:id="rId26"/>
    <p:sldId id="388" r:id="rId27"/>
    <p:sldId id="389" r:id="rId28"/>
    <p:sldId id="391" r:id="rId29"/>
    <p:sldId id="392" r:id="rId30"/>
    <p:sldId id="390" r:id="rId31"/>
  </p:sldIdLst>
  <p:sldSz cx="9144000" cy="5143500" type="screen16x9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B94C0A8A-A76D-4103-9BBA-DD4B9EEC0D08}">
          <p14:sldIdLst>
            <p14:sldId id="350"/>
            <p14:sldId id="365"/>
            <p14:sldId id="369"/>
            <p14:sldId id="370"/>
            <p14:sldId id="371"/>
            <p14:sldId id="366"/>
            <p14:sldId id="367"/>
            <p14:sldId id="368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1"/>
            <p14:sldId id="392"/>
            <p14:sldId id="3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122372"/>
    <a:srgbClr val="002B48"/>
    <a:srgbClr val="0000CC"/>
    <a:srgbClr val="003399"/>
    <a:srgbClr val="012145"/>
    <a:srgbClr val="013773"/>
    <a:srgbClr val="014491"/>
    <a:srgbClr val="BCCBE2"/>
    <a:srgbClr val="5256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87" autoAdjust="0"/>
    <p:restoredTop sz="94477" autoAdjust="0"/>
  </p:normalViewPr>
  <p:slideViewPr>
    <p:cSldViewPr>
      <p:cViewPr varScale="1">
        <p:scale>
          <a:sx n="73" d="100"/>
          <a:sy n="73" d="100"/>
        </p:scale>
        <p:origin x="102" y="122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/>
              <a:t>Randi 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/>
              <a:t>28/03/2021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32E3DC-CE51-4D55-B3C6-72B54CAC9564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3328637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/>
              <a:t>Randi 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/>
              <a:t>28/03/2021</a:t>
            </a:r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E75CBA-484C-4DBC-9554-99124B8A642E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3229681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EAD036-F010-4661-85F0-F5B03EE6697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28/03/2021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3195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ae-supaero.fr/en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garde ISA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1186604" y="4011910"/>
            <a:ext cx="2269442" cy="211041"/>
          </a:xfrm>
          <a:prstGeom prst="rect">
            <a:avLst/>
          </a:prstGeom>
        </p:spPr>
        <p:txBody>
          <a:bodyPr lIns="77916" tIns="38958" rIns="77916" bIns="38958"/>
          <a:lstStyle>
            <a:lvl1pPr marL="0" indent="0" algn="ctr">
              <a:buNone/>
              <a:defRPr sz="1400" b="1" baseline="0">
                <a:solidFill>
                  <a:schemeClr val="bg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defRPr>
            </a:lvl1pPr>
            <a:lvl2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fr-FR" dirty="0"/>
              <a:t>Prénom NOM</a:t>
            </a:r>
          </a:p>
        </p:txBody>
      </p:sp>
      <p:sp>
        <p:nvSpPr>
          <p:cNvPr id="17" name="Espace réservé du texte 12"/>
          <p:cNvSpPr>
            <a:spLocks noGrp="1"/>
          </p:cNvSpPr>
          <p:nvPr>
            <p:ph type="body" sz="quarter" idx="13" hasCustomPrompt="1"/>
          </p:nvPr>
        </p:nvSpPr>
        <p:spPr>
          <a:xfrm>
            <a:off x="-679" y="2499742"/>
            <a:ext cx="4644008" cy="1039202"/>
          </a:xfrm>
          <a:prstGeom prst="rect">
            <a:avLst/>
          </a:prstGeom>
        </p:spPr>
        <p:txBody>
          <a:bodyPr lIns="77916" tIns="38958" rIns="77916" bIns="38958"/>
          <a:lstStyle>
            <a:lvl1pPr marL="0" indent="0" algn="ctr">
              <a:buNone/>
              <a:defRPr sz="1800"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389582" indent="0">
              <a:buNone/>
              <a:defRPr i="1">
                <a:solidFill>
                  <a:schemeClr val="accent1"/>
                </a:solidFill>
              </a:defRPr>
            </a:lvl2pPr>
            <a:lvl3pPr marL="779163" indent="0">
              <a:buNone/>
              <a:defRPr i="1">
                <a:solidFill>
                  <a:schemeClr val="accent1"/>
                </a:solidFill>
              </a:defRPr>
            </a:lvl3pPr>
            <a:lvl4pPr marL="1168745" indent="0">
              <a:buNone/>
              <a:defRPr i="1">
                <a:solidFill>
                  <a:schemeClr val="accent1"/>
                </a:solidFill>
              </a:defRPr>
            </a:lvl4pPr>
            <a:lvl5pPr marL="1558326" indent="0">
              <a:buNone/>
              <a:defRPr i="1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18" name="Titre 1"/>
          <p:cNvSpPr>
            <a:spLocks noGrp="1"/>
          </p:cNvSpPr>
          <p:nvPr>
            <p:ph type="title" hasCustomPrompt="1"/>
          </p:nvPr>
        </p:nvSpPr>
        <p:spPr>
          <a:xfrm>
            <a:off x="-1357" y="1526134"/>
            <a:ext cx="4645365" cy="771123"/>
          </a:xfrm>
          <a:prstGeom prst="rect">
            <a:avLst/>
          </a:prstGeom>
        </p:spPr>
        <p:txBody>
          <a:bodyPr lIns="77916" tIns="38958" rIns="77916" bIns="38958"/>
          <a:lstStyle>
            <a:lvl1pPr algn="ctr">
              <a:defRPr sz="2400" b="1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fr-FR" dirty="0"/>
              <a:t>Titre</a:t>
            </a:r>
            <a:br>
              <a:rPr lang="fr-FR" dirty="0"/>
            </a:br>
            <a:endParaRPr lang="fr-FR" dirty="0"/>
          </a:p>
        </p:txBody>
      </p:sp>
      <p:sp>
        <p:nvSpPr>
          <p:cNvPr id="19" name="Espace réservé du texte 2"/>
          <p:cNvSpPr>
            <a:spLocks noGrp="1"/>
          </p:cNvSpPr>
          <p:nvPr>
            <p:ph type="body" sz="quarter" idx="15" hasCustomPrompt="1"/>
          </p:nvPr>
        </p:nvSpPr>
        <p:spPr>
          <a:xfrm>
            <a:off x="1710549" y="4371950"/>
            <a:ext cx="1221552" cy="208570"/>
          </a:xfrm>
          <a:prstGeom prst="rect">
            <a:avLst/>
          </a:prstGeom>
        </p:spPr>
        <p:txBody>
          <a:bodyPr lIns="77916" tIns="38958" rIns="77916" bIns="38958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Georgia" panose="02040502050405020303" pitchFamily="18" charset="0"/>
                <a:ea typeface="Georgia" panose="02040502050405020303" pitchFamily="18" charset="0"/>
                <a:cs typeface="Arial" charset="0"/>
              </a:defRPr>
            </a:lvl1pPr>
          </a:lstStyle>
          <a:p>
            <a:pPr lvl="0"/>
            <a:r>
              <a:rPr lang="fr-FR" dirty="0"/>
              <a:t>Date</a:t>
            </a:r>
          </a:p>
        </p:txBody>
      </p:sp>
      <p:cxnSp>
        <p:nvCxnSpPr>
          <p:cNvPr id="20" name="Connecteur droit 19"/>
          <p:cNvCxnSpPr/>
          <p:nvPr userDrawn="1"/>
        </p:nvCxnSpPr>
        <p:spPr>
          <a:xfrm>
            <a:off x="2" y="2355726"/>
            <a:ext cx="48600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002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garde ISAE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avec coin rogné  11"/>
          <p:cNvSpPr/>
          <p:nvPr userDrawn="1"/>
        </p:nvSpPr>
        <p:spPr>
          <a:xfrm>
            <a:off x="947763" y="-7748"/>
            <a:ext cx="8196237" cy="2087966"/>
          </a:xfrm>
          <a:custGeom>
            <a:avLst/>
            <a:gdLst>
              <a:gd name="connsiteX0" fmla="*/ 0 w 6214820"/>
              <a:gd name="connsiteY0" fmla="*/ 0 h 1022888"/>
              <a:gd name="connsiteX1" fmla="*/ 6044335 w 6214820"/>
              <a:gd name="connsiteY1" fmla="*/ 0 h 1022888"/>
              <a:gd name="connsiteX2" fmla="*/ 6214820 w 6214820"/>
              <a:gd name="connsiteY2" fmla="*/ 170485 h 1022888"/>
              <a:gd name="connsiteX3" fmla="*/ 6214820 w 6214820"/>
              <a:gd name="connsiteY3" fmla="*/ 1022888 h 1022888"/>
              <a:gd name="connsiteX4" fmla="*/ 0 w 6214820"/>
              <a:gd name="connsiteY4" fmla="*/ 1022888 h 1022888"/>
              <a:gd name="connsiteX5" fmla="*/ 0 w 6214820"/>
              <a:gd name="connsiteY5" fmla="*/ 0 h 1022888"/>
              <a:gd name="connsiteX0" fmla="*/ 0 w 6757260"/>
              <a:gd name="connsiteY0" fmla="*/ 0 h 1332854"/>
              <a:gd name="connsiteX1" fmla="*/ 6586775 w 6757260"/>
              <a:gd name="connsiteY1" fmla="*/ 309966 h 1332854"/>
              <a:gd name="connsiteX2" fmla="*/ 6757260 w 6757260"/>
              <a:gd name="connsiteY2" fmla="*/ 480451 h 1332854"/>
              <a:gd name="connsiteX3" fmla="*/ 6757260 w 6757260"/>
              <a:gd name="connsiteY3" fmla="*/ 1332854 h 1332854"/>
              <a:gd name="connsiteX4" fmla="*/ 542440 w 6757260"/>
              <a:gd name="connsiteY4" fmla="*/ 1332854 h 1332854"/>
              <a:gd name="connsiteX5" fmla="*/ 0 w 6757260"/>
              <a:gd name="connsiteY5" fmla="*/ 0 h 1332854"/>
              <a:gd name="connsiteX0" fmla="*/ 0 w 6757260"/>
              <a:gd name="connsiteY0" fmla="*/ 0 h 1332854"/>
              <a:gd name="connsiteX1" fmla="*/ 6586775 w 6757260"/>
              <a:gd name="connsiteY1" fmla="*/ 309966 h 1332854"/>
              <a:gd name="connsiteX2" fmla="*/ 6757260 w 6757260"/>
              <a:gd name="connsiteY2" fmla="*/ 480451 h 1332854"/>
              <a:gd name="connsiteX3" fmla="*/ 6757260 w 6757260"/>
              <a:gd name="connsiteY3" fmla="*/ 1332854 h 1332854"/>
              <a:gd name="connsiteX4" fmla="*/ 247973 w 6757260"/>
              <a:gd name="connsiteY4" fmla="*/ 960895 h 1332854"/>
              <a:gd name="connsiteX5" fmla="*/ 0 w 6757260"/>
              <a:gd name="connsiteY5" fmla="*/ 0 h 1332854"/>
              <a:gd name="connsiteX0" fmla="*/ 0 w 6583089"/>
              <a:gd name="connsiteY0" fmla="*/ 0 h 1255445"/>
              <a:gd name="connsiteX1" fmla="*/ 6412604 w 6583089"/>
              <a:gd name="connsiteY1" fmla="*/ 232557 h 1255445"/>
              <a:gd name="connsiteX2" fmla="*/ 6583089 w 6583089"/>
              <a:gd name="connsiteY2" fmla="*/ 403042 h 1255445"/>
              <a:gd name="connsiteX3" fmla="*/ 6583089 w 6583089"/>
              <a:gd name="connsiteY3" fmla="*/ 1255445 h 1255445"/>
              <a:gd name="connsiteX4" fmla="*/ 73802 w 6583089"/>
              <a:gd name="connsiteY4" fmla="*/ 883486 h 1255445"/>
              <a:gd name="connsiteX5" fmla="*/ 0 w 6583089"/>
              <a:gd name="connsiteY5" fmla="*/ 0 h 1255445"/>
              <a:gd name="connsiteX0" fmla="*/ 0 w 6737908"/>
              <a:gd name="connsiteY0" fmla="*/ 0 h 1318340"/>
              <a:gd name="connsiteX1" fmla="*/ 6567423 w 6737908"/>
              <a:gd name="connsiteY1" fmla="*/ 295452 h 1318340"/>
              <a:gd name="connsiteX2" fmla="*/ 6737908 w 6737908"/>
              <a:gd name="connsiteY2" fmla="*/ 465937 h 1318340"/>
              <a:gd name="connsiteX3" fmla="*/ 6737908 w 6737908"/>
              <a:gd name="connsiteY3" fmla="*/ 1318340 h 1318340"/>
              <a:gd name="connsiteX4" fmla="*/ 228621 w 6737908"/>
              <a:gd name="connsiteY4" fmla="*/ 946381 h 1318340"/>
              <a:gd name="connsiteX5" fmla="*/ 0 w 6737908"/>
              <a:gd name="connsiteY5" fmla="*/ 0 h 1318340"/>
              <a:gd name="connsiteX0" fmla="*/ 0 w 6737908"/>
              <a:gd name="connsiteY0" fmla="*/ 0 h 1318340"/>
              <a:gd name="connsiteX1" fmla="*/ 6567423 w 6737908"/>
              <a:gd name="connsiteY1" fmla="*/ 295452 h 1318340"/>
              <a:gd name="connsiteX2" fmla="*/ 6737908 w 6737908"/>
              <a:gd name="connsiteY2" fmla="*/ 465937 h 1318340"/>
              <a:gd name="connsiteX3" fmla="*/ 6737908 w 6737908"/>
              <a:gd name="connsiteY3" fmla="*/ 1318340 h 1318340"/>
              <a:gd name="connsiteX4" fmla="*/ 204430 w 6737908"/>
              <a:gd name="connsiteY4" fmla="*/ 946381 h 1318340"/>
              <a:gd name="connsiteX5" fmla="*/ 0 w 6737908"/>
              <a:gd name="connsiteY5" fmla="*/ 0 h 1318340"/>
              <a:gd name="connsiteX0" fmla="*/ 0 w 6737908"/>
              <a:gd name="connsiteY0" fmla="*/ 0 h 2774606"/>
              <a:gd name="connsiteX1" fmla="*/ 6567423 w 6737908"/>
              <a:gd name="connsiteY1" fmla="*/ 295452 h 2774606"/>
              <a:gd name="connsiteX2" fmla="*/ 6737908 w 6737908"/>
              <a:gd name="connsiteY2" fmla="*/ 465937 h 2774606"/>
              <a:gd name="connsiteX3" fmla="*/ 6099279 w 6737908"/>
              <a:gd name="connsiteY3" fmla="*/ 2774606 h 2774606"/>
              <a:gd name="connsiteX4" fmla="*/ 204430 w 6737908"/>
              <a:gd name="connsiteY4" fmla="*/ 946381 h 2774606"/>
              <a:gd name="connsiteX5" fmla="*/ 0 w 6737908"/>
              <a:gd name="connsiteY5" fmla="*/ 0 h 2774606"/>
              <a:gd name="connsiteX0" fmla="*/ 0 w 8890860"/>
              <a:gd name="connsiteY0" fmla="*/ 0 h 2774606"/>
              <a:gd name="connsiteX1" fmla="*/ 6567423 w 8890860"/>
              <a:gd name="connsiteY1" fmla="*/ 295452 h 2774606"/>
              <a:gd name="connsiteX2" fmla="*/ 8890860 w 8890860"/>
              <a:gd name="connsiteY2" fmla="*/ 219194 h 2774606"/>
              <a:gd name="connsiteX3" fmla="*/ 6099279 w 8890860"/>
              <a:gd name="connsiteY3" fmla="*/ 2774606 h 2774606"/>
              <a:gd name="connsiteX4" fmla="*/ 204430 w 8890860"/>
              <a:gd name="connsiteY4" fmla="*/ 946381 h 2774606"/>
              <a:gd name="connsiteX5" fmla="*/ 0 w 8890860"/>
              <a:gd name="connsiteY5" fmla="*/ 0 h 2774606"/>
              <a:gd name="connsiteX0" fmla="*/ 0 w 8890860"/>
              <a:gd name="connsiteY0" fmla="*/ 9348 h 2783954"/>
              <a:gd name="connsiteX1" fmla="*/ 8889709 w 8890860"/>
              <a:gd name="connsiteY1" fmla="*/ 0 h 2783954"/>
              <a:gd name="connsiteX2" fmla="*/ 8890860 w 8890860"/>
              <a:gd name="connsiteY2" fmla="*/ 228542 h 2783954"/>
              <a:gd name="connsiteX3" fmla="*/ 6099279 w 8890860"/>
              <a:gd name="connsiteY3" fmla="*/ 2783954 h 2783954"/>
              <a:gd name="connsiteX4" fmla="*/ 204430 w 8890860"/>
              <a:gd name="connsiteY4" fmla="*/ 955729 h 2783954"/>
              <a:gd name="connsiteX5" fmla="*/ 0 w 8890860"/>
              <a:gd name="connsiteY5" fmla="*/ 9348 h 2783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90860" h="2783954">
                <a:moveTo>
                  <a:pt x="0" y="9348"/>
                </a:moveTo>
                <a:lnTo>
                  <a:pt x="8889709" y="0"/>
                </a:lnTo>
                <a:cubicBezTo>
                  <a:pt x="8890093" y="76181"/>
                  <a:pt x="8890476" y="152361"/>
                  <a:pt x="8890860" y="228542"/>
                </a:cubicBezTo>
                <a:lnTo>
                  <a:pt x="6099279" y="2783954"/>
                </a:lnTo>
                <a:lnTo>
                  <a:pt x="204430" y="955729"/>
                </a:lnTo>
                <a:lnTo>
                  <a:pt x="0" y="9348"/>
                </a:lnTo>
                <a:close/>
              </a:path>
            </a:pathLst>
          </a:cu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16" tIns="38958" rIns="77916" bIns="38958" rtlCol="0" anchor="ctr"/>
          <a:lstStyle/>
          <a:p>
            <a:pPr algn="ctr"/>
            <a:endParaRPr lang="fr-FR" dirty="0"/>
          </a:p>
        </p:txBody>
      </p:sp>
      <p:sp>
        <p:nvSpPr>
          <p:cNvPr id="17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1186604" y="4011910"/>
            <a:ext cx="2269442" cy="211041"/>
          </a:xfrm>
          <a:prstGeom prst="rect">
            <a:avLst/>
          </a:prstGeom>
        </p:spPr>
        <p:txBody>
          <a:bodyPr lIns="77916" tIns="38958" rIns="77916" bIns="38958"/>
          <a:lstStyle>
            <a:lvl1pPr marL="0" indent="0" algn="ctr">
              <a:buNone/>
              <a:defRPr sz="1400" b="1" baseline="0">
                <a:solidFill>
                  <a:schemeClr val="bg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defRPr>
            </a:lvl1pPr>
            <a:lvl2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fr-FR" dirty="0"/>
              <a:t>Prénom NOM</a:t>
            </a:r>
          </a:p>
        </p:txBody>
      </p:sp>
      <p:sp>
        <p:nvSpPr>
          <p:cNvPr id="18" name="Espace réservé du texte 12"/>
          <p:cNvSpPr>
            <a:spLocks noGrp="1"/>
          </p:cNvSpPr>
          <p:nvPr>
            <p:ph type="body" sz="quarter" idx="13" hasCustomPrompt="1"/>
          </p:nvPr>
        </p:nvSpPr>
        <p:spPr>
          <a:xfrm>
            <a:off x="-679" y="2499742"/>
            <a:ext cx="4644008" cy="1039202"/>
          </a:xfrm>
          <a:prstGeom prst="rect">
            <a:avLst/>
          </a:prstGeom>
        </p:spPr>
        <p:txBody>
          <a:bodyPr lIns="77916" tIns="38958" rIns="77916" bIns="38958"/>
          <a:lstStyle>
            <a:lvl1pPr marL="0" indent="0" algn="ctr">
              <a:buNone/>
              <a:defRPr sz="1800"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389582" indent="0">
              <a:buNone/>
              <a:defRPr i="1">
                <a:solidFill>
                  <a:schemeClr val="accent1"/>
                </a:solidFill>
              </a:defRPr>
            </a:lvl2pPr>
            <a:lvl3pPr marL="779163" indent="0">
              <a:buNone/>
              <a:defRPr i="1">
                <a:solidFill>
                  <a:schemeClr val="accent1"/>
                </a:solidFill>
              </a:defRPr>
            </a:lvl3pPr>
            <a:lvl4pPr marL="1168745" indent="0">
              <a:buNone/>
              <a:defRPr i="1">
                <a:solidFill>
                  <a:schemeClr val="accent1"/>
                </a:solidFill>
              </a:defRPr>
            </a:lvl4pPr>
            <a:lvl5pPr marL="1558326" indent="0">
              <a:buNone/>
              <a:defRPr i="1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19" name="Titre 1"/>
          <p:cNvSpPr>
            <a:spLocks noGrp="1"/>
          </p:cNvSpPr>
          <p:nvPr>
            <p:ph type="title" hasCustomPrompt="1"/>
          </p:nvPr>
        </p:nvSpPr>
        <p:spPr>
          <a:xfrm>
            <a:off x="-1357" y="1526134"/>
            <a:ext cx="4645365" cy="771123"/>
          </a:xfrm>
          <a:prstGeom prst="rect">
            <a:avLst/>
          </a:prstGeom>
        </p:spPr>
        <p:txBody>
          <a:bodyPr lIns="77916" tIns="38958" rIns="77916" bIns="38958"/>
          <a:lstStyle>
            <a:lvl1pPr algn="ctr">
              <a:defRPr sz="2400" b="1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fr-FR" dirty="0"/>
              <a:t>Titre</a:t>
            </a:r>
            <a:br>
              <a:rPr lang="fr-FR" dirty="0"/>
            </a:br>
            <a:endParaRPr lang="fr-FR" dirty="0"/>
          </a:p>
        </p:txBody>
      </p:sp>
      <p:sp>
        <p:nvSpPr>
          <p:cNvPr id="20" name="Espace réservé du texte 2"/>
          <p:cNvSpPr>
            <a:spLocks noGrp="1"/>
          </p:cNvSpPr>
          <p:nvPr>
            <p:ph type="body" sz="quarter" idx="15" hasCustomPrompt="1"/>
          </p:nvPr>
        </p:nvSpPr>
        <p:spPr>
          <a:xfrm>
            <a:off x="1710549" y="4371950"/>
            <a:ext cx="1221552" cy="208570"/>
          </a:xfrm>
          <a:prstGeom prst="rect">
            <a:avLst/>
          </a:prstGeom>
        </p:spPr>
        <p:txBody>
          <a:bodyPr lIns="77916" tIns="38958" rIns="77916" bIns="38958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Georgia" panose="02040502050405020303" pitchFamily="18" charset="0"/>
                <a:ea typeface="Georgia" panose="02040502050405020303" pitchFamily="18" charset="0"/>
                <a:cs typeface="Arial" charset="0"/>
              </a:defRPr>
            </a:lvl1pPr>
          </a:lstStyle>
          <a:p>
            <a:pPr lvl="0"/>
            <a:r>
              <a:rPr lang="fr-FR" dirty="0"/>
              <a:t>Date</a:t>
            </a:r>
          </a:p>
        </p:txBody>
      </p:sp>
      <p:cxnSp>
        <p:nvCxnSpPr>
          <p:cNvPr id="21" name="Connecteur droit 20"/>
          <p:cNvCxnSpPr/>
          <p:nvPr userDrawn="1"/>
        </p:nvCxnSpPr>
        <p:spPr>
          <a:xfrm>
            <a:off x="2" y="2355726"/>
            <a:ext cx="48600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937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age - ISA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545" y="1242"/>
            <a:ext cx="9144000" cy="41151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1" y="-2085"/>
            <a:ext cx="9144001" cy="413595"/>
          </a:xfrm>
          <a:prstGeom prst="rect">
            <a:avLst/>
          </a:prstGeom>
        </p:spPr>
        <p:txBody>
          <a:bodyPr anchor="ctr" anchorCtr="0"/>
          <a:lstStyle>
            <a:lvl1pPr algn="l">
              <a:defRPr kumimoji="0" lang="fr-FR" sz="20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0825" y="411512"/>
            <a:ext cx="8642350" cy="4183113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525668"/>
                </a:solidFill>
                <a:latin typeface="+mn-lt"/>
              </a:defRPr>
            </a:lvl1pPr>
            <a:lvl2pPr>
              <a:defRPr sz="1800">
                <a:solidFill>
                  <a:srgbClr val="525668"/>
                </a:solidFill>
                <a:latin typeface="+mn-lt"/>
              </a:defRPr>
            </a:lvl2pPr>
            <a:lvl3pPr>
              <a:defRPr sz="1800">
                <a:solidFill>
                  <a:srgbClr val="525668"/>
                </a:solidFill>
                <a:latin typeface="+mn-lt"/>
              </a:defRPr>
            </a:lvl3pPr>
            <a:lvl4pPr>
              <a:defRPr sz="1800">
                <a:solidFill>
                  <a:srgbClr val="525668"/>
                </a:solidFill>
                <a:latin typeface="+mn-lt"/>
              </a:defRPr>
            </a:lvl4pPr>
            <a:lvl5pPr>
              <a:defRPr sz="1800">
                <a:solidFill>
                  <a:srgbClr val="525668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Espace réservé du pied de page 4"/>
          <p:cNvSpPr txBox="1">
            <a:spLocks/>
          </p:cNvSpPr>
          <p:nvPr userDrawn="1"/>
        </p:nvSpPr>
        <p:spPr bwMode="gray">
          <a:xfrm>
            <a:off x="424049" y="4865117"/>
            <a:ext cx="7877223" cy="21712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1200" dirty="0">
                <a:solidFill>
                  <a:srgbClr val="525668"/>
                </a:solidFill>
                <a:latin typeface="+mn-lt"/>
                <a:ea typeface="+mn-ea"/>
                <a:cs typeface="Arial" charset="0"/>
              </a:rPr>
              <a:t>Anirudh Kanthamraju- Multi-Material Topology Optimization Using Deep Neural Networks</a:t>
            </a:r>
            <a:endParaRPr lang="en-US" sz="900" kern="1200" baseline="0" dirty="0">
              <a:solidFill>
                <a:srgbClr val="525668"/>
              </a:solidFill>
              <a:latin typeface="+mn-lt"/>
              <a:ea typeface="+mn-ea"/>
              <a:cs typeface="Arial" charset="0"/>
            </a:endParaRPr>
          </a:p>
        </p:txBody>
      </p:sp>
      <p:sp>
        <p:nvSpPr>
          <p:cNvPr id="8" name="Espace réservé du numéro de diapositive 5"/>
          <p:cNvSpPr txBox="1">
            <a:spLocks/>
          </p:cNvSpPr>
          <p:nvPr userDrawn="1"/>
        </p:nvSpPr>
        <p:spPr bwMode="gray">
          <a:xfrm>
            <a:off x="304378" y="4898522"/>
            <a:ext cx="235174" cy="162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9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33122C9-A0B9-462F-8757-0847AD287B63}" type="slidenum">
              <a:rPr lang="fr-FR" smtClean="0">
                <a:solidFill>
                  <a:srgbClr val="525668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fr-FR" dirty="0">
              <a:solidFill>
                <a:srgbClr val="525668"/>
              </a:solidFill>
              <a:latin typeface="Arial" charset="0"/>
              <a:cs typeface="Arial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250825" y="4803998"/>
            <a:ext cx="8642350" cy="18000"/>
          </a:xfrm>
          <a:prstGeom prst="rect">
            <a:avLst/>
          </a:prstGeom>
          <a:solidFill>
            <a:srgbClr val="122372"/>
          </a:solidFill>
          <a:ln w="25400" cap="flat" cmpd="sng" algn="ctr">
            <a:noFill/>
            <a:prstDash val="solid"/>
          </a:ln>
          <a:effectLst/>
        </p:spPr>
        <p:txBody>
          <a:bodyPr lIns="91430" tIns="45715" rIns="91430" bIns="45715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solidFill>
                  <a:srgbClr val="013773"/>
                </a:solidFill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Image 10">
            <a:hlinkClick r:id="rId3"/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776" y="4838534"/>
            <a:ext cx="476399" cy="28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972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6336" y="4086074"/>
            <a:ext cx="1008112" cy="49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52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hf sldNum="0" hdr="0" dt="0"/>
  <p:txStyles>
    <p:titleStyle>
      <a:lvl1pPr algn="r" defTabSz="779252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bg1"/>
          </a:solidFill>
          <a:latin typeface="Georgia" charset="0"/>
          <a:ea typeface="Georgia" charset="0"/>
          <a:cs typeface="Georgia" charset="0"/>
        </a:defRPr>
      </a:lvl1pPr>
    </p:titleStyle>
    <p:bodyStyle>
      <a:lvl1pPr marL="194813" indent="-194813" algn="l" defTabSz="779252" rtl="0" eaLnBrk="1" latinLnBrk="0" hangingPunct="1">
        <a:lnSpc>
          <a:spcPct val="90000"/>
        </a:lnSpc>
        <a:spcBef>
          <a:spcPts val="852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84439" indent="-194813" algn="l" defTabSz="779252" rtl="0" eaLnBrk="1" latinLnBrk="0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74065" indent="-194813" algn="l" defTabSz="779252" rtl="0" eaLnBrk="1" latinLnBrk="0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3690" indent="-194813" algn="l" defTabSz="779252" rtl="0" eaLnBrk="1" latinLnBrk="0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53316" indent="-194813" algn="l" defTabSz="779252" rtl="0" eaLnBrk="1" latinLnBrk="0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142942" indent="-194813" algn="l" defTabSz="779252" rtl="0" eaLnBrk="1" latinLnBrk="0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532568" indent="-194813" algn="l" defTabSz="779252" rtl="0" eaLnBrk="1" latinLnBrk="0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922194" indent="-194813" algn="l" defTabSz="779252" rtl="0" eaLnBrk="1" latinLnBrk="0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311820" indent="-194813" algn="l" defTabSz="779252" rtl="0" eaLnBrk="1" latinLnBrk="0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5668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2"/>
          </p:nvPr>
        </p:nvSpPr>
        <p:spPr>
          <a:xfrm>
            <a:off x="988838" y="3860023"/>
            <a:ext cx="2881340" cy="211041"/>
          </a:xfrm>
          <a:prstGeom prst="rect">
            <a:avLst/>
          </a:prstGeom>
        </p:spPr>
        <p:txBody>
          <a:bodyPr/>
          <a:lstStyle/>
          <a:p>
            <a:r>
              <a:rPr lang="fr-FR" dirty="0">
                <a:latin typeface="+mn-lt"/>
              </a:rPr>
              <a:t>Anirudh KANTHAMRAJU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107504" y="1923678"/>
            <a:ext cx="4645365" cy="39754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fr-FR" dirty="0"/>
              <a:t>MAE </a:t>
            </a:r>
            <a:r>
              <a:rPr lang="en-US" dirty="0">
                <a:latin typeface="+mj-lt"/>
              </a:rPr>
              <a:t>Research</a:t>
            </a:r>
            <a:r>
              <a:rPr lang="fr-FR" dirty="0"/>
              <a:t> Project</a:t>
            </a:r>
            <a:endParaRPr lang="fr-FR" sz="2400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5"/>
          </p:nvPr>
        </p:nvSpPr>
        <p:spPr>
          <a:xfrm>
            <a:off x="1818732" y="4155926"/>
            <a:ext cx="1221552" cy="208570"/>
          </a:xfrm>
          <a:prstGeom prst="rect">
            <a:avLst/>
          </a:prstGeom>
        </p:spPr>
        <p:txBody>
          <a:bodyPr/>
          <a:lstStyle/>
          <a:p>
            <a:fld id="{6FCE7EC8-4719-4B33-BD48-7ED2D95176C8}" type="datetime1">
              <a:rPr lang="fr-FR" smtClean="0">
                <a:latin typeface="+mn-lt"/>
              </a:rPr>
              <a:t>14/04/2021</a:t>
            </a:fld>
            <a:endParaRPr lang="fr-FR" dirty="0"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691E0-5A83-43A3-A4BF-58BCE9CB0A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504" y="2470221"/>
            <a:ext cx="4644008" cy="1039202"/>
          </a:xfrm>
        </p:spPr>
        <p:txBody>
          <a:bodyPr/>
          <a:lstStyle/>
          <a:p>
            <a:r>
              <a:rPr lang="en-US" dirty="0">
                <a:latin typeface="+mn-lt"/>
              </a:rPr>
              <a:t>Multi-Material Topology Optimization </a:t>
            </a:r>
          </a:p>
          <a:p>
            <a:r>
              <a:rPr lang="en-US" dirty="0">
                <a:latin typeface="+mn-lt"/>
              </a:rPr>
              <a:t>Using Deep Neural Networks. </a:t>
            </a:r>
          </a:p>
        </p:txBody>
      </p:sp>
    </p:spTree>
    <p:extLst>
      <p:ext uri="{BB962C8B-B14F-4D97-AF65-F5344CB8AC3E}">
        <p14:creationId xmlns:p14="http://schemas.microsoft.com/office/powerpoint/2010/main" val="4063754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D9A61-317F-4234-BE00-54C203442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Essential Constituents.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D1F80D-8746-485D-8DE6-89393235E4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064" y="805910"/>
            <a:ext cx="3672408" cy="19932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6820E2-09CB-47D5-9ACD-6CA3295F7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462" y="953554"/>
            <a:ext cx="3923928" cy="18948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5B46EED-F64D-4F5E-9FD4-707F3B5400FA}"/>
              </a:ext>
            </a:extLst>
          </p:cNvPr>
          <p:cNvSpPr/>
          <p:nvPr/>
        </p:nvSpPr>
        <p:spPr>
          <a:xfrm>
            <a:off x="6732240" y="1745642"/>
            <a:ext cx="864096" cy="432048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8483FE-2147-4543-B4E0-B03E54FA6BDC}"/>
              </a:ext>
            </a:extLst>
          </p:cNvPr>
          <p:cNvSpPr/>
          <p:nvPr/>
        </p:nvSpPr>
        <p:spPr>
          <a:xfrm>
            <a:off x="6732240" y="2283718"/>
            <a:ext cx="864096" cy="670752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8D471676-E944-4DDA-952E-1B925E27C7D5}"/>
              </a:ext>
            </a:extLst>
          </p:cNvPr>
          <p:cNvSpPr/>
          <p:nvPr/>
        </p:nvSpPr>
        <p:spPr>
          <a:xfrm rot="5400000">
            <a:off x="2286568" y="1628196"/>
            <a:ext cx="394400" cy="273630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llout: Up Arrow 11">
            <a:extLst>
              <a:ext uri="{FF2B5EF4-FFF2-40B4-BE49-F238E27FC236}">
                <a16:creationId xmlns:a16="http://schemas.microsoft.com/office/drawing/2014/main" id="{0BFAA26A-4B43-49E2-A6B4-FBC2DDF42D35}"/>
              </a:ext>
            </a:extLst>
          </p:cNvPr>
          <p:cNvSpPr/>
          <p:nvPr/>
        </p:nvSpPr>
        <p:spPr>
          <a:xfrm>
            <a:off x="1547664" y="3193548"/>
            <a:ext cx="1872208" cy="981823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Loss Function </a:t>
            </a:r>
          </a:p>
        </p:txBody>
      </p:sp>
    </p:spTree>
    <p:extLst>
      <p:ext uri="{BB962C8B-B14F-4D97-AF65-F5344CB8AC3E}">
        <p14:creationId xmlns:p14="http://schemas.microsoft.com/office/powerpoint/2010/main" val="320189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663C1-B15B-4407-BDC7-C23E4F47F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 (CNNs)</a:t>
            </a:r>
          </a:p>
        </p:txBody>
      </p:sp>
      <p:pic>
        <p:nvPicPr>
          <p:cNvPr id="1026" name="Picture 2" descr="Convolutional Neural Network Architecture: Forging Pathways to the Future -  MissingLink.ai">
            <a:extLst>
              <a:ext uri="{FF2B5EF4-FFF2-40B4-BE49-F238E27FC236}">
                <a16:creationId xmlns:a16="http://schemas.microsoft.com/office/drawing/2014/main" id="{992DAD1B-F2B1-4142-AC22-C5F81272A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1975"/>
            <a:ext cx="6732240" cy="258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69D666-6D56-49DE-AE28-73C46EBF8348}"/>
              </a:ext>
            </a:extLst>
          </p:cNvPr>
          <p:cNvSpPr txBox="1"/>
          <p:nvPr/>
        </p:nvSpPr>
        <p:spPr>
          <a:xfrm>
            <a:off x="107504" y="3363838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Basic Building Bloc of the research performed. 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E23B98-85FB-4C13-97A6-78E6D61C27F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147814"/>
            <a:ext cx="2664296" cy="149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953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75F36-B5D8-46E4-BC7E-94048BF3F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35DEF1-56A6-4CF6-AF80-4124651CC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4222"/>
          <a:stretch/>
        </p:blipFill>
        <p:spPr>
          <a:xfrm>
            <a:off x="1043608" y="690522"/>
            <a:ext cx="2736304" cy="188122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092CCB-1427-4B37-AFC5-A72AD3098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361093"/>
            <a:ext cx="1071171" cy="5400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9CE8FB-75B6-4E6D-B22D-99154F357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912" y="1364910"/>
            <a:ext cx="1008112" cy="497781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A6E3A554-5AC2-4C71-AAE8-E3DA010C2C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211"/>
          <a:stretch/>
        </p:blipFill>
        <p:spPr>
          <a:xfrm>
            <a:off x="4860032" y="690522"/>
            <a:ext cx="2736999" cy="18812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32AB81-57B9-4160-984C-016DDC9CB220}"/>
              </a:ext>
            </a:extLst>
          </p:cNvPr>
          <p:cNvSpPr txBox="1"/>
          <p:nvPr/>
        </p:nvSpPr>
        <p:spPr>
          <a:xfrm>
            <a:off x="7597031" y="1446470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SR</a:t>
            </a:r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0576754B-E03D-47C7-95C6-3B2B28D016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222"/>
          <a:stretch/>
        </p:blipFill>
        <p:spPr>
          <a:xfrm>
            <a:off x="1043608" y="2499742"/>
            <a:ext cx="2736304" cy="1881228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5C8C706C-6675-4AE1-9C9B-A6F5E98F7E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211"/>
          <a:stretch/>
        </p:blipFill>
        <p:spPr>
          <a:xfrm>
            <a:off x="5004048" y="2571750"/>
            <a:ext cx="2736999" cy="18812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17DA3D-F81C-49AB-A40B-39A453FC5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968" y="3162139"/>
            <a:ext cx="1141279" cy="5670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C31D08-3BBD-4051-88AB-76240A8C27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5594" y="3162138"/>
            <a:ext cx="1115597" cy="56709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97A814A-7262-4128-B17B-82A96780ED85}"/>
              </a:ext>
            </a:extLst>
          </p:cNvPr>
          <p:cNvSpPr txBox="1"/>
          <p:nvPr/>
        </p:nvSpPr>
        <p:spPr>
          <a:xfrm>
            <a:off x="7597031" y="3327698"/>
            <a:ext cx="1524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Likely SR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99CD72E-874E-42FB-A157-80A954B907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1071" y="3950923"/>
            <a:ext cx="1441819" cy="7373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5008128-FB6C-4B88-AE5A-D32977D4BC34}"/>
              </a:ext>
            </a:extLst>
          </p:cNvPr>
          <p:cNvSpPr txBox="1"/>
          <p:nvPr/>
        </p:nvSpPr>
        <p:spPr>
          <a:xfrm>
            <a:off x="5062618" y="4425543"/>
            <a:ext cx="14350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This is the true SR o/p</a:t>
            </a:r>
          </a:p>
        </p:txBody>
      </p:sp>
    </p:spTree>
    <p:extLst>
      <p:ext uri="{BB962C8B-B14F-4D97-AF65-F5344CB8AC3E}">
        <p14:creationId xmlns:p14="http://schemas.microsoft.com/office/powerpoint/2010/main" val="411565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DD302-6465-4056-A208-4D62C1D3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Newer Perspective for the solution. </a:t>
            </a:r>
          </a:p>
        </p:txBody>
      </p:sp>
      <p:pic>
        <p:nvPicPr>
          <p:cNvPr id="2050" name="Picture 2" descr="CSI Zoom Enhance on Make a GIF">
            <a:extLst>
              <a:ext uri="{FF2B5EF4-FFF2-40B4-BE49-F238E27FC236}">
                <a16:creationId xmlns:a16="http://schemas.microsoft.com/office/drawing/2014/main" id="{4D04B761-7F8A-4029-905B-82FF944613C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647700"/>
            <a:ext cx="6858000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50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FFCA4-DA32-4B28-A6E8-633D38FFC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Newer Perspective for the solution.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E6C8ED-9A3B-4F5B-A97E-41504C3DA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959682"/>
            <a:ext cx="2463574" cy="1224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B8E8E9-F441-4E31-9605-F09B2BF74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1959682"/>
            <a:ext cx="2393534" cy="122413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E0CB7461-3C47-4CCC-A97C-1B8CF09D781D}"/>
              </a:ext>
            </a:extLst>
          </p:cNvPr>
          <p:cNvSpPr/>
          <p:nvPr/>
        </p:nvSpPr>
        <p:spPr>
          <a:xfrm>
            <a:off x="3923928" y="2283718"/>
            <a:ext cx="1080120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Enhance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4FF191-8E6C-4D76-98E6-835D5BCD55DF}"/>
              </a:ext>
            </a:extLst>
          </p:cNvPr>
          <p:cNvSpPr txBox="1"/>
          <p:nvPr/>
        </p:nvSpPr>
        <p:spPr>
          <a:xfrm>
            <a:off x="1979712" y="3291830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LR 40x20 </a:t>
            </a:r>
            <a:r>
              <a:rPr lang="en-US" dirty="0" err="1"/>
              <a:t>i</a:t>
            </a:r>
            <a:r>
              <a:rPr lang="en-US" dirty="0"/>
              <a:t>/p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243367-9510-4F78-BE7D-50BDB52F0032}"/>
              </a:ext>
            </a:extLst>
          </p:cNvPr>
          <p:cNvSpPr txBox="1"/>
          <p:nvPr/>
        </p:nvSpPr>
        <p:spPr>
          <a:xfrm>
            <a:off x="5652120" y="3320507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HR 40x20 o/p</a:t>
            </a:r>
          </a:p>
        </p:txBody>
      </p:sp>
    </p:spTree>
    <p:extLst>
      <p:ext uri="{BB962C8B-B14F-4D97-AF65-F5344CB8AC3E}">
        <p14:creationId xmlns:p14="http://schemas.microsoft.com/office/powerpoint/2010/main" val="22962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53A53-736F-4029-8922-FEF012B69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– Drawbacks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A24793-31AB-48D2-BF3D-2DC76FEFE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766510"/>
            <a:ext cx="2778571" cy="20212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F057DD-18F8-47C5-A62F-E069B84320E5}"/>
              </a:ext>
            </a:extLst>
          </p:cNvPr>
          <p:cNvSpPr txBox="1"/>
          <p:nvPr/>
        </p:nvSpPr>
        <p:spPr>
          <a:xfrm>
            <a:off x="1403648" y="2758389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Nicolas , </a:t>
            </a:r>
            <a:r>
              <a:rPr lang="en-US" sz="1000" dirty="0" err="1"/>
              <a:t>Huy</a:t>
            </a:r>
            <a:r>
              <a:rPr lang="en-US" sz="1000" dirty="0"/>
              <a:t> et al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00ABA2-D3A4-4039-8677-7C7794094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987574"/>
            <a:ext cx="2252572" cy="111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F7FD71-5E00-493D-97F7-F7819AF33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900" y="987574"/>
            <a:ext cx="2188532" cy="11192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C4FD2A-8E93-4BF9-9B76-A9D867E689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4" y="3435846"/>
            <a:ext cx="2181529" cy="4572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51D73B-C540-47F7-BF67-07A48DFF649E}"/>
              </a:ext>
            </a:extLst>
          </p:cNvPr>
          <p:cNvSpPr txBox="1"/>
          <p:nvPr/>
        </p:nvSpPr>
        <p:spPr>
          <a:xfrm>
            <a:off x="1259632" y="3889272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Liang et al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2E08A1-B5AE-40D6-A89B-F7F372364494}"/>
              </a:ext>
            </a:extLst>
          </p:cNvPr>
          <p:cNvSpPr txBox="1"/>
          <p:nvPr/>
        </p:nvSpPr>
        <p:spPr>
          <a:xfrm>
            <a:off x="1198268" y="3191431"/>
            <a:ext cx="1440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Pixelwise loss Function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02AD525-F47C-47E5-A6BB-5C332C9161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406"/>
          <a:stretch/>
        </p:blipFill>
        <p:spPr>
          <a:xfrm>
            <a:off x="4860032" y="3673937"/>
            <a:ext cx="3150848" cy="9775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19BD51-DCB0-40B5-8B45-C117EFF37E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8725" y="2828907"/>
            <a:ext cx="2731741" cy="72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66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4EAC3-CE09-4AB1-ABF7-F4A15DEE0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Architecture Used.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B529F0-2D4D-4537-BD97-2F6DBDB71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5" y="791582"/>
            <a:ext cx="6912768" cy="17801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2A57745-56B2-4FC3-9D47-C398E8070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801710"/>
            <a:ext cx="7344816" cy="153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64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7C52F-5A35-480A-A411-A058A82C1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Generation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D35DA-4120-4D97-A68D-FB68E9180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115-line MATLAB code by </a:t>
            </a:r>
            <a:r>
              <a:rPr lang="en-US" dirty="0" err="1"/>
              <a:t>Tavakoli</a:t>
            </a:r>
            <a:r>
              <a:rPr lang="en-US" dirty="0"/>
              <a:t> and </a:t>
            </a:r>
            <a:r>
              <a:rPr lang="en-US" dirty="0" err="1"/>
              <a:t>Mohseni</a:t>
            </a:r>
            <a:r>
              <a:rPr lang="en-US" dirty="0"/>
              <a:t> to generate optimal topology. </a:t>
            </a:r>
          </a:p>
          <a:p>
            <a:pPr lvl="1"/>
            <a:r>
              <a:rPr lang="en-US" dirty="0"/>
              <a:t>Minimum Compliance Loss function.</a:t>
            </a:r>
          </a:p>
          <a:p>
            <a:r>
              <a:rPr lang="en-US" dirty="0"/>
              <a:t>Void Volume fraction [ 0.2 : 0.01 : 0.5]</a:t>
            </a:r>
          </a:p>
          <a:p>
            <a:r>
              <a:rPr lang="en-US" dirty="0"/>
              <a:t>Data with up to 3 materials. </a:t>
            </a:r>
          </a:p>
          <a:p>
            <a:pPr lvl="1"/>
            <a:r>
              <a:rPr lang="en-US" dirty="0"/>
              <a:t>Ratio of Youngs Modulus 3:2:1</a:t>
            </a:r>
          </a:p>
          <a:p>
            <a:r>
              <a:rPr lang="en-US" dirty="0"/>
              <a:t>Material distribution ratios. 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527F4CD-13D2-4C85-A0C9-55F71D2E8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458526"/>
              </p:ext>
            </p:extLst>
          </p:nvPr>
        </p:nvGraphicFramePr>
        <p:xfrm>
          <a:off x="469665" y="2646040"/>
          <a:ext cx="609600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89856366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1 Material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63508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69126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7231915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79E1E40-5EAE-4DE8-B891-48E6D05CFD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007344"/>
              </p:ext>
            </p:extLst>
          </p:nvPr>
        </p:nvGraphicFramePr>
        <p:xfrm>
          <a:off x="1691680" y="2550168"/>
          <a:ext cx="1828800" cy="952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89979857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22597025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295623178"/>
                    </a:ext>
                  </a:extLst>
                </a:gridCol>
              </a:tblGrid>
              <a:tr h="1905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 Material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2156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393584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1:01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2:01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3:01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724924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1:02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2:03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3:02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068750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1:03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8079136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B9F8BEB-1B3D-466A-8985-74536643CB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242643"/>
              </p:ext>
            </p:extLst>
          </p:nvPr>
        </p:nvGraphicFramePr>
        <p:xfrm>
          <a:off x="4499992" y="2067694"/>
          <a:ext cx="1828800" cy="2095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337608672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01957342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423036519"/>
                    </a:ext>
                  </a:extLst>
                </a:gridCol>
              </a:tblGrid>
              <a:tr h="1905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 Materials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244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38666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1:01:01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2:01:01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3:01:01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866169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1:01:02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2:01:02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3:01:02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95875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1:01:03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2:01:03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3:01:03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311793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1:02:01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2:02:01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3:02:01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77365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1:02:02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2:02:03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3:02:02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679025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1:02:03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2:03:01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3:02:03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493137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1:03:01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2:03:02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3:03:01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096191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1:03:02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2:03:03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2:03:02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125311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1:03:03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7027546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01981CB-A577-40A2-81E2-508AD1431595}"/>
              </a:ext>
            </a:extLst>
          </p:cNvPr>
          <p:cNvSpPr txBox="1"/>
          <p:nvPr/>
        </p:nvSpPr>
        <p:spPr>
          <a:xfrm>
            <a:off x="380800" y="3651870"/>
            <a:ext cx="392286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From all possible combinations ( total 589 sample </a:t>
            </a:r>
            <a:r>
              <a:rPr lang="en-US" sz="1100" dirty="0" err="1"/>
              <a:t>i</a:t>
            </a:r>
            <a:r>
              <a:rPr lang="en-US" sz="1100" dirty="0"/>
              <a:t>/p data points)</a:t>
            </a:r>
          </a:p>
          <a:p>
            <a:endParaRPr lang="en-US" sz="1100" dirty="0"/>
          </a:p>
          <a:p>
            <a:r>
              <a:rPr lang="en-US" sz="1100" dirty="0"/>
              <a:t>250 </a:t>
            </a:r>
            <a:r>
              <a:rPr lang="en-US" sz="1100" dirty="0" err="1"/>
              <a:t>equi</a:t>
            </a:r>
            <a:r>
              <a:rPr lang="en-US" sz="1100" dirty="0"/>
              <a:t>-spaced points were selected for data generation. </a:t>
            </a:r>
          </a:p>
        </p:txBody>
      </p:sp>
    </p:spTree>
    <p:extLst>
      <p:ext uri="{BB962C8B-B14F-4D97-AF65-F5344CB8AC3E}">
        <p14:creationId xmlns:p14="http://schemas.microsoft.com/office/powerpoint/2010/main" val="1337224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6CE2F-D83A-415E-A0F7-E450FCFF4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Validation Data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7C74216-96AC-45C6-835D-C14E1297145A}"/>
              </a:ext>
            </a:extLst>
          </p:cNvPr>
          <p:cNvSpPr/>
          <p:nvPr/>
        </p:nvSpPr>
        <p:spPr>
          <a:xfrm>
            <a:off x="2195736" y="843558"/>
            <a:ext cx="3960440" cy="3456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A538B5-909F-442F-8B5D-FACDA21DD55F}"/>
              </a:ext>
            </a:extLst>
          </p:cNvPr>
          <p:cNvSpPr/>
          <p:nvPr/>
        </p:nvSpPr>
        <p:spPr>
          <a:xfrm>
            <a:off x="2339752" y="1293608"/>
            <a:ext cx="2736304" cy="255628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80% of Total Data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559BEAA-8536-4773-ADEF-7C9BDAD66533}"/>
              </a:ext>
            </a:extLst>
          </p:cNvPr>
          <p:cNvSpPr/>
          <p:nvPr/>
        </p:nvSpPr>
        <p:spPr>
          <a:xfrm>
            <a:off x="5220072" y="1923678"/>
            <a:ext cx="864096" cy="115212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20% of </a:t>
            </a:r>
          </a:p>
          <a:p>
            <a:pPr algn="ctr"/>
            <a:r>
              <a:rPr lang="en-US" sz="1100" dirty="0"/>
              <a:t>Total data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A65E50-F57B-455C-A62D-C67F43DEC902}"/>
              </a:ext>
            </a:extLst>
          </p:cNvPr>
          <p:cNvCxnSpPr/>
          <p:nvPr/>
        </p:nvCxnSpPr>
        <p:spPr>
          <a:xfrm>
            <a:off x="5148064" y="2787774"/>
            <a:ext cx="2016224" cy="1512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AE0B002-EA44-48EE-A7F2-43303334BFD5}"/>
              </a:ext>
            </a:extLst>
          </p:cNvPr>
          <p:cNvSpPr txBox="1"/>
          <p:nvPr/>
        </p:nvSpPr>
        <p:spPr>
          <a:xfrm>
            <a:off x="6284144" y="4299942"/>
            <a:ext cx="1904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 intersection between </a:t>
            </a:r>
          </a:p>
          <a:p>
            <a:r>
              <a:rPr lang="en-US" sz="1200" dirty="0"/>
              <a:t>Training and validation data</a:t>
            </a:r>
          </a:p>
        </p:txBody>
      </p:sp>
    </p:spTree>
    <p:extLst>
      <p:ext uri="{BB962C8B-B14F-4D97-AF65-F5344CB8AC3E}">
        <p14:creationId xmlns:p14="http://schemas.microsoft.com/office/powerpoint/2010/main" val="97999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50440-9FA5-41CD-8C02-D137F85CB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Environment. Training Architecture.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86D45-5F56-4267-8AFB-CFD843610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– 3.8.8 </a:t>
            </a:r>
          </a:p>
          <a:p>
            <a:r>
              <a:rPr lang="en-US" dirty="0" err="1"/>
              <a:t>Tensorflow</a:t>
            </a:r>
            <a:r>
              <a:rPr lang="en-US" dirty="0"/>
              <a:t> – 2.4.1</a:t>
            </a:r>
          </a:p>
          <a:p>
            <a:r>
              <a:rPr lang="en-US" dirty="0"/>
              <a:t>Nvidia GUP </a:t>
            </a:r>
          </a:p>
        </p:txBody>
      </p:sp>
    </p:spTree>
    <p:extLst>
      <p:ext uri="{BB962C8B-B14F-4D97-AF65-F5344CB8AC3E}">
        <p14:creationId xmlns:p14="http://schemas.microsoft.com/office/powerpoint/2010/main" val="1452949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0A3DCC-8C55-48B1-81AE-E69C5DE9B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Overview.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38E0CE-AB64-4095-9FBB-7A30CBD9B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Introduction</a:t>
            </a:r>
          </a:p>
          <a:p>
            <a:r>
              <a:rPr lang="en-US" sz="1600" dirty="0"/>
              <a:t>State Of the Art</a:t>
            </a:r>
          </a:p>
          <a:p>
            <a:pPr lvl="1"/>
            <a:r>
              <a:rPr lang="en-US" sz="1600" dirty="0"/>
              <a:t>Multi-Material Top-Op Code.</a:t>
            </a:r>
          </a:p>
          <a:p>
            <a:pPr lvl="1"/>
            <a:r>
              <a:rPr lang="en-US" sz="1600" dirty="0"/>
              <a:t>Drawbacks of Existing model for Super Resolution. </a:t>
            </a:r>
          </a:p>
          <a:p>
            <a:r>
              <a:rPr lang="en-US" sz="1600" dirty="0"/>
              <a:t>Neural Network Model Description</a:t>
            </a:r>
          </a:p>
          <a:p>
            <a:pPr lvl="1"/>
            <a:r>
              <a:rPr lang="en-US" sz="1600" dirty="0"/>
              <a:t>Essential constituents of a Network</a:t>
            </a:r>
          </a:p>
          <a:p>
            <a:pPr lvl="1"/>
            <a:r>
              <a:rPr lang="en-US" sz="1600" dirty="0"/>
              <a:t>Network Layers </a:t>
            </a:r>
          </a:p>
          <a:p>
            <a:pPr lvl="1"/>
            <a:r>
              <a:rPr lang="en-US" sz="1600" dirty="0"/>
              <a:t>Network Architecture </a:t>
            </a:r>
          </a:p>
          <a:p>
            <a:pPr lvl="1"/>
            <a:r>
              <a:rPr lang="en-US" sz="1600" dirty="0"/>
              <a:t>Definition of Loss Function</a:t>
            </a:r>
          </a:p>
          <a:p>
            <a:pPr lvl="1"/>
            <a:r>
              <a:rPr lang="en-US" sz="1600" dirty="0"/>
              <a:t>Training Methodology  </a:t>
            </a:r>
          </a:p>
          <a:p>
            <a:pPr lvl="1"/>
            <a:r>
              <a:rPr lang="en-US" sz="1600" dirty="0"/>
              <a:t>Choice of APIs </a:t>
            </a:r>
          </a:p>
          <a:p>
            <a:pPr lvl="1"/>
            <a:r>
              <a:rPr lang="en-US" sz="1600" dirty="0"/>
              <a:t>Constitution of Training Data</a:t>
            </a:r>
          </a:p>
          <a:p>
            <a:r>
              <a:rPr lang="en-US" sz="1600" dirty="0"/>
              <a:t>Results and Conclusions. </a:t>
            </a:r>
          </a:p>
        </p:txBody>
      </p:sp>
    </p:spTree>
    <p:extLst>
      <p:ext uri="{BB962C8B-B14F-4D97-AF65-F5344CB8AC3E}">
        <p14:creationId xmlns:p14="http://schemas.microsoft.com/office/powerpoint/2010/main" val="2358244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392CA-D7A3-4989-BCEB-31DB727F7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Conclusions.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464A5-6269-4C14-BA12-D6CBA2447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Experiments performed</a:t>
            </a:r>
          </a:p>
          <a:p>
            <a:r>
              <a:rPr lang="en-US" dirty="0"/>
              <a:t>Experiment 1 – </a:t>
            </a:r>
            <a:r>
              <a:rPr lang="en-US" dirty="0" err="1"/>
              <a:t>Cantiliver</a:t>
            </a:r>
            <a:r>
              <a:rPr lang="en-US" dirty="0"/>
              <a:t> BC  Input </a:t>
            </a:r>
            <a:r>
              <a:rPr lang="en-US" dirty="0" err="1"/>
              <a:t>Img</a:t>
            </a:r>
            <a:r>
              <a:rPr lang="en-US" dirty="0"/>
              <a:t> 40x20 Output Image 80x40 5000 Epochs </a:t>
            </a:r>
          </a:p>
          <a:p>
            <a:r>
              <a:rPr lang="en-US" dirty="0"/>
              <a:t>Experiment 2 – </a:t>
            </a:r>
            <a:r>
              <a:rPr lang="en-US" dirty="0" err="1"/>
              <a:t>Cantiliver</a:t>
            </a:r>
            <a:r>
              <a:rPr lang="en-US" dirty="0"/>
              <a:t> BC  Input </a:t>
            </a:r>
            <a:r>
              <a:rPr lang="en-US" dirty="0" err="1"/>
              <a:t>Img</a:t>
            </a:r>
            <a:r>
              <a:rPr lang="en-US" dirty="0"/>
              <a:t> 100x50 Output Image 200x100 5000 Epochs</a:t>
            </a:r>
          </a:p>
          <a:p>
            <a:r>
              <a:rPr lang="en-US" dirty="0"/>
              <a:t>Experiment 3 – </a:t>
            </a:r>
            <a:r>
              <a:rPr lang="en-US" dirty="0" err="1"/>
              <a:t>Cantiliver</a:t>
            </a:r>
            <a:r>
              <a:rPr lang="en-US" dirty="0"/>
              <a:t> and MBB BC Input Image 40x20 Output Image 80x40 6000 Epochs. </a:t>
            </a:r>
          </a:p>
        </p:txBody>
      </p:sp>
    </p:spTree>
    <p:extLst>
      <p:ext uri="{BB962C8B-B14F-4D97-AF65-F5344CB8AC3E}">
        <p14:creationId xmlns:p14="http://schemas.microsoft.com/office/powerpoint/2010/main" val="3955857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B2767-52E3-4A55-A0A0-A58DE5EE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Conclusions.  EXP 1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A8FB481-72B2-459D-959E-36540EF1EE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18" b="23731"/>
          <a:stretch/>
        </p:blipFill>
        <p:spPr>
          <a:xfrm>
            <a:off x="126350" y="1045226"/>
            <a:ext cx="6372200" cy="1080120"/>
          </a:xfrm>
          <a:prstGeom prst="rect">
            <a:avLst/>
          </a:prstGeom>
        </p:spPr>
      </p:pic>
      <p:pic>
        <p:nvPicPr>
          <p:cNvPr id="7" name="Picture 6" descr="Surface chart&#10;&#10;Description automatically generated">
            <a:extLst>
              <a:ext uri="{FF2B5EF4-FFF2-40B4-BE49-F238E27FC236}">
                <a16:creationId xmlns:a16="http://schemas.microsoft.com/office/drawing/2014/main" id="{E56FF909-4E40-4915-AB34-34DE821700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66" b="22898"/>
          <a:stretch/>
        </p:blipFill>
        <p:spPr>
          <a:xfrm>
            <a:off x="126350" y="3579862"/>
            <a:ext cx="6444208" cy="1152128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28A0E01-092D-4956-9F2E-363EA4AF12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0397" r="556" b="25362"/>
          <a:stretch/>
        </p:blipFill>
        <p:spPr>
          <a:xfrm>
            <a:off x="143000" y="2269338"/>
            <a:ext cx="6336704" cy="11521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72C5B4-85A3-441B-A0D9-B3C740A08954}"/>
              </a:ext>
            </a:extLst>
          </p:cNvPr>
          <p:cNvSpPr txBox="1"/>
          <p:nvPr/>
        </p:nvSpPr>
        <p:spPr>
          <a:xfrm flipH="1">
            <a:off x="6707124" y="1181849"/>
            <a:ext cx="23042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Prediction time ~ 35 sec*</a:t>
            </a:r>
          </a:p>
          <a:p>
            <a:endParaRPr lang="en-US" sz="1400" dirty="0"/>
          </a:p>
          <a:p>
            <a:r>
              <a:rPr lang="en-US" sz="1400" dirty="0"/>
              <a:t>Training time 22hrs*</a:t>
            </a:r>
          </a:p>
        </p:txBody>
      </p:sp>
    </p:spTree>
    <p:extLst>
      <p:ext uri="{BB962C8B-B14F-4D97-AF65-F5344CB8AC3E}">
        <p14:creationId xmlns:p14="http://schemas.microsoft.com/office/powerpoint/2010/main" val="2157365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BE43F-A88D-431F-B743-3B43DC6DE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Conclusions.  EXP 2</a:t>
            </a:r>
          </a:p>
        </p:txBody>
      </p:sp>
      <p:pic>
        <p:nvPicPr>
          <p:cNvPr id="5" name="Picture 4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33688BA2-9EB8-4D0E-92E0-C195A67A51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9" t="25733" r="349" b="22801"/>
          <a:stretch/>
        </p:blipFill>
        <p:spPr>
          <a:xfrm>
            <a:off x="179512" y="843558"/>
            <a:ext cx="6435080" cy="1080120"/>
          </a:xfrm>
          <a:prstGeom prst="rect">
            <a:avLst/>
          </a:prstGeom>
        </p:spPr>
      </p:pic>
      <p:pic>
        <p:nvPicPr>
          <p:cNvPr id="7" name="Picture 6" descr="A picture containing text, outdoor object, clipart&#10;&#10;Description automatically generated">
            <a:extLst>
              <a:ext uri="{FF2B5EF4-FFF2-40B4-BE49-F238E27FC236}">
                <a16:creationId xmlns:a16="http://schemas.microsoft.com/office/drawing/2014/main" id="{40E21D2D-AE03-4D42-9494-882EF60BEC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57" b="26157"/>
          <a:stretch/>
        </p:blipFill>
        <p:spPr>
          <a:xfrm>
            <a:off x="216750" y="2278406"/>
            <a:ext cx="6375530" cy="1013424"/>
          </a:xfrm>
          <a:prstGeom prst="rect">
            <a:avLst/>
          </a:prstGeom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9FFEB7B-C2AF-42F3-BA2A-DE7BA6B9B4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34" b="23396"/>
          <a:stretch/>
        </p:blipFill>
        <p:spPr>
          <a:xfrm>
            <a:off x="267589" y="3646558"/>
            <a:ext cx="6345070" cy="1080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52003C-B302-4046-B2D1-8C07E17C9D99}"/>
              </a:ext>
            </a:extLst>
          </p:cNvPr>
          <p:cNvSpPr txBox="1"/>
          <p:nvPr/>
        </p:nvSpPr>
        <p:spPr>
          <a:xfrm flipH="1">
            <a:off x="6707124" y="1181849"/>
            <a:ext cx="23042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Prediction time ~ 65 sec*</a:t>
            </a:r>
          </a:p>
          <a:p>
            <a:endParaRPr lang="en-US" sz="1400" dirty="0"/>
          </a:p>
          <a:p>
            <a:r>
              <a:rPr lang="en-US" sz="1400" dirty="0"/>
              <a:t>Training time 24hrs</a:t>
            </a:r>
          </a:p>
        </p:txBody>
      </p:sp>
    </p:spTree>
    <p:extLst>
      <p:ext uri="{BB962C8B-B14F-4D97-AF65-F5344CB8AC3E}">
        <p14:creationId xmlns:p14="http://schemas.microsoft.com/office/powerpoint/2010/main" val="2089623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7DCE7-68C9-4105-81B5-E9C5B9CC6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Conclusions.  EXP 3</a:t>
            </a:r>
          </a:p>
        </p:txBody>
      </p:sp>
      <p:pic>
        <p:nvPicPr>
          <p:cNvPr id="5" name="Content Placeholder 4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6F7D6276-98B9-4A6B-8A17-CE475529AB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01" b="25106"/>
          <a:stretch/>
        </p:blipFill>
        <p:spPr>
          <a:xfrm>
            <a:off x="-13063" y="952797"/>
            <a:ext cx="6588224" cy="1097861"/>
          </a:xfrm>
        </p:spPr>
      </p:pic>
      <p:pic>
        <p:nvPicPr>
          <p:cNvPr id="7" name="Picture 6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F424E5F5-C374-4093-86B5-45E7E5E294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78" b="24373"/>
          <a:stretch/>
        </p:blipFill>
        <p:spPr>
          <a:xfrm>
            <a:off x="39189" y="2283718"/>
            <a:ext cx="6588224" cy="1114504"/>
          </a:xfrm>
          <a:prstGeom prst="rect">
            <a:avLst/>
          </a:prstGeom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32DE23B-AFC7-4CAE-A3F6-BADCD11CF8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13" b="22884"/>
          <a:stretch/>
        </p:blipFill>
        <p:spPr>
          <a:xfrm>
            <a:off x="-98687" y="3431111"/>
            <a:ext cx="6621597" cy="1172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10A579-49C2-49C5-968D-A3AE2D61EDFC}"/>
              </a:ext>
            </a:extLst>
          </p:cNvPr>
          <p:cNvSpPr txBox="1"/>
          <p:nvPr/>
        </p:nvSpPr>
        <p:spPr>
          <a:xfrm>
            <a:off x="6560949" y="1039494"/>
            <a:ext cx="25837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Trained with 502 images </a:t>
            </a:r>
          </a:p>
          <a:p>
            <a:r>
              <a:rPr lang="en-US" dirty="0"/>
              <a:t>For 6000 epochs. </a:t>
            </a:r>
          </a:p>
          <a:p>
            <a:endParaRPr lang="en-US" dirty="0"/>
          </a:p>
          <a:p>
            <a:r>
              <a:rPr lang="en-US" dirty="0"/>
              <a:t>The noise can be because</a:t>
            </a:r>
          </a:p>
          <a:p>
            <a:r>
              <a:rPr lang="en-US" dirty="0"/>
              <a:t>Of larger dataset.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CCDEF5-6368-4D8C-BAEA-FDA4AAC3E37B}"/>
              </a:ext>
            </a:extLst>
          </p:cNvPr>
          <p:cNvSpPr txBox="1"/>
          <p:nvPr/>
        </p:nvSpPr>
        <p:spPr>
          <a:xfrm>
            <a:off x="6660232" y="2859782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time 30 hrs. </a:t>
            </a:r>
          </a:p>
        </p:txBody>
      </p:sp>
      <p:pic>
        <p:nvPicPr>
          <p:cNvPr id="8" name="Content Placeholder 4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BDA9A759-9786-45EC-8A27-66849FF9FE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01" b="25106"/>
          <a:stretch/>
        </p:blipFill>
        <p:spPr>
          <a:xfrm>
            <a:off x="24976" y="1039654"/>
            <a:ext cx="6588224" cy="1097861"/>
          </a:xfrm>
          <a:prstGeom prst="rect">
            <a:avLst/>
          </a:prstGeom>
        </p:spPr>
      </p:pic>
      <p:pic>
        <p:nvPicPr>
          <p:cNvPr id="10" name="Picture 9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332F0C3D-3E5A-4415-8EF0-FD8B4AF29C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78" b="24373"/>
          <a:stretch/>
        </p:blipFill>
        <p:spPr>
          <a:xfrm>
            <a:off x="77228" y="2370575"/>
            <a:ext cx="6588224" cy="1114504"/>
          </a:xfrm>
          <a:prstGeom prst="rect">
            <a:avLst/>
          </a:prstGeom>
        </p:spPr>
      </p:pic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7321B6E-ABF8-4E61-AB04-108A3A8CA0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13" b="22884"/>
          <a:stretch/>
        </p:blipFill>
        <p:spPr>
          <a:xfrm>
            <a:off x="-60648" y="3517968"/>
            <a:ext cx="6621597" cy="1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097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4E46D-DF60-40A8-AF93-1E6A3071A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Conclusions.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9DFD2-7F73-407C-8DE2-C61534CEB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global objective of prediction time has been significantly reduced. </a:t>
            </a:r>
          </a:p>
          <a:p>
            <a:r>
              <a:rPr lang="en-US" dirty="0"/>
              <a:t>Proves the influence of Loss functions in bridging the gap between the predicted and true topologies. </a:t>
            </a:r>
          </a:p>
          <a:p>
            <a:r>
              <a:rPr lang="en-US" dirty="0"/>
              <a:t>Integration into algorithms using genetic algorithms for predicting topologies is feasible. </a:t>
            </a:r>
          </a:p>
          <a:p>
            <a:r>
              <a:rPr lang="en-US" dirty="0"/>
              <a:t>Establishes a solid foundation for future works and proves the Network Architecture’s capability. </a:t>
            </a:r>
          </a:p>
          <a:p>
            <a:r>
              <a:rPr lang="en-US" dirty="0"/>
              <a:t>Application of the research. </a:t>
            </a:r>
          </a:p>
          <a:p>
            <a:pPr lvl="1"/>
            <a:r>
              <a:rPr lang="en-US" sz="1400" dirty="0"/>
              <a:t>In </a:t>
            </a:r>
            <a:r>
              <a:rPr lang="en-US" sz="1400" dirty="0" err="1"/>
              <a:t>softwares</a:t>
            </a:r>
            <a:r>
              <a:rPr lang="en-US" sz="1400" dirty="0"/>
              <a:t> like </a:t>
            </a:r>
            <a:r>
              <a:rPr lang="en-US" sz="1400" dirty="0" err="1"/>
              <a:t>AutoDesk</a:t>
            </a:r>
            <a:r>
              <a:rPr lang="en-US" sz="1400" dirty="0"/>
              <a:t> 360 which already uses genetic algorithms for prediction of optimal topologies. </a:t>
            </a:r>
          </a:p>
          <a:p>
            <a:pPr lvl="1"/>
            <a:r>
              <a:rPr lang="en-US" sz="1400" dirty="0"/>
              <a:t>As an add on to FEM- AI oriented </a:t>
            </a:r>
            <a:r>
              <a:rPr lang="en-US" sz="1400" dirty="0" err="1"/>
              <a:t>softwares</a:t>
            </a:r>
            <a:r>
              <a:rPr lang="en-US" sz="1400" dirty="0"/>
              <a:t> like that of Monolith AI. </a:t>
            </a:r>
          </a:p>
          <a:p>
            <a:r>
              <a:rPr lang="en-US" dirty="0"/>
              <a:t>Integration into existing research codes.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817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87D3D-56A7-4C05-B539-F575BE783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81041-5753-4BB8-BE2E-03745EE3E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Integration of a compliance predictor to the loss function. </a:t>
            </a:r>
          </a:p>
          <a:p>
            <a:pPr lvl="1"/>
            <a:r>
              <a:rPr lang="en-US" dirty="0"/>
              <a:t>A reverse engineered FEM code to predict the compliance from image input. </a:t>
            </a:r>
          </a:p>
          <a:p>
            <a:pPr lvl="2"/>
            <a:r>
              <a:rPr lang="en-US" dirty="0"/>
              <a:t>Higher Accuracy </a:t>
            </a:r>
          </a:p>
          <a:p>
            <a:pPr lvl="2"/>
            <a:r>
              <a:rPr lang="en-US" dirty="0"/>
              <a:t>Longer Training times. </a:t>
            </a:r>
            <a:r>
              <a:rPr lang="en-US" sz="1200" dirty="0"/>
              <a:t>( Will be a computation heavy iterative solver )</a:t>
            </a:r>
            <a:endParaRPr lang="en-US" dirty="0"/>
          </a:p>
          <a:p>
            <a:pPr lvl="1"/>
            <a:r>
              <a:rPr lang="en-US" dirty="0"/>
              <a:t>Another neural network to predict the compliance. </a:t>
            </a:r>
          </a:p>
          <a:p>
            <a:pPr lvl="2"/>
            <a:r>
              <a:rPr lang="en-US" dirty="0"/>
              <a:t>Slightly lower accuracy. </a:t>
            </a:r>
            <a:r>
              <a:rPr lang="en-US" sz="1200" dirty="0"/>
              <a:t>( The performance of the network is dependent on architecture and training data) </a:t>
            </a:r>
          </a:p>
          <a:p>
            <a:pPr lvl="2"/>
            <a:r>
              <a:rPr lang="en-US" dirty="0"/>
              <a:t>Shorter training time. </a:t>
            </a:r>
          </a:p>
          <a:p>
            <a:r>
              <a:rPr lang="en-US" dirty="0"/>
              <a:t>More Experiments with different kernel sizes and strides to study their influence. </a:t>
            </a:r>
          </a:p>
          <a:p>
            <a:r>
              <a:rPr lang="en-US" dirty="0"/>
              <a:t>Integration of a FEM o/p as a part of the input layer. </a:t>
            </a:r>
            <a:r>
              <a:rPr lang="en-US" sz="1100" dirty="0"/>
              <a:t>(</a:t>
            </a:r>
            <a:r>
              <a:rPr lang="en-US" sz="1100" dirty="0" err="1"/>
              <a:t>Numpy</a:t>
            </a:r>
            <a:r>
              <a:rPr lang="en-US" sz="1100" dirty="0"/>
              <a:t> Arrays support color channels. One of them could be FEM data with stress fields and displacement vectors for end user application. )</a:t>
            </a:r>
            <a:endParaRPr lang="en-US" dirty="0"/>
          </a:p>
          <a:p>
            <a:r>
              <a:rPr lang="en-US" dirty="0"/>
              <a:t>Development of FEM codes to validate the accuracy of the model. </a:t>
            </a:r>
            <a:r>
              <a:rPr lang="en-US" sz="1100" dirty="0"/>
              <a:t>(VGG loss is not an acceptable metric for engineering applications)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5890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08159-50F1-45E6-A453-E8714BA29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Salutations.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BBC9E-4AD5-4CF9-98CB-CE86CCA07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Firstly, to Prof </a:t>
            </a:r>
            <a:r>
              <a:rPr lang="en-US" dirty="0" err="1"/>
              <a:t>Morlier</a:t>
            </a:r>
            <a:r>
              <a:rPr lang="en-US" dirty="0"/>
              <a:t> who was always supportive. </a:t>
            </a:r>
          </a:p>
          <a:p>
            <a:r>
              <a:rPr lang="en-US" dirty="0"/>
              <a:t>Mr. Vilas Raj and Mr. Edouard who have helped me in understanding the basics of SIMP</a:t>
            </a:r>
          </a:p>
          <a:p>
            <a:r>
              <a:rPr lang="en-US" dirty="0"/>
              <a:t>Mr. Julien </a:t>
            </a:r>
            <a:r>
              <a:rPr lang="en-US" dirty="0" err="1"/>
              <a:t>Pedron</a:t>
            </a:r>
            <a:r>
              <a:rPr lang="en-US" dirty="0"/>
              <a:t> who was kind enough to teach me how to setup and run my training models on the HPC. </a:t>
            </a:r>
          </a:p>
          <a:p>
            <a:r>
              <a:rPr lang="en-US" dirty="0"/>
              <a:t>Mr. Anand </a:t>
            </a:r>
            <a:r>
              <a:rPr lang="en-US" dirty="0" err="1"/>
              <a:t>Vidvat</a:t>
            </a:r>
            <a:r>
              <a:rPr lang="en-US" dirty="0"/>
              <a:t> and Mr. </a:t>
            </a:r>
            <a:r>
              <a:rPr lang="en-US" dirty="0" err="1"/>
              <a:t>Gaganpreet</a:t>
            </a:r>
            <a:r>
              <a:rPr lang="en-US" dirty="0"/>
              <a:t> </a:t>
            </a:r>
            <a:r>
              <a:rPr lang="en-US" dirty="0" err="1"/>
              <a:t>singh</a:t>
            </a:r>
            <a:r>
              <a:rPr lang="en-US" dirty="0"/>
              <a:t> ( doctoral candidate ISAE ) for help in </a:t>
            </a:r>
            <a:r>
              <a:rPr lang="en-US" dirty="0" err="1"/>
              <a:t>handelling</a:t>
            </a:r>
            <a:r>
              <a:rPr lang="en-US" dirty="0"/>
              <a:t> some deprecated functions in the DNN code. </a:t>
            </a:r>
          </a:p>
          <a:p>
            <a:r>
              <a:rPr lang="en-US" dirty="0"/>
              <a:t>To Dr. </a:t>
            </a:r>
            <a:r>
              <a:rPr lang="en-US" dirty="0" err="1"/>
              <a:t>Annapoorna</a:t>
            </a:r>
            <a:r>
              <a:rPr lang="en-US" dirty="0"/>
              <a:t> ( Prof VIT university – AI Researcher) who taught me the fundamentals of programming</a:t>
            </a:r>
          </a:p>
          <a:p>
            <a:endParaRPr lang="en-US" dirty="0"/>
          </a:p>
          <a:p>
            <a:r>
              <a:rPr lang="en-US" dirty="0"/>
              <a:t>To all the coffee producers in the world supplying essential fuel to conduct my research. </a:t>
            </a:r>
          </a:p>
        </p:txBody>
      </p:sp>
    </p:spTree>
    <p:extLst>
      <p:ext uri="{BB962C8B-B14F-4D97-AF65-F5344CB8AC3E}">
        <p14:creationId xmlns:p14="http://schemas.microsoft.com/office/powerpoint/2010/main" val="1207577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D05C3-B69C-4221-9E73-B1EF90353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EE329-6487-4EB7-BF48-7A1EED936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en-US" sz="1800" i="0" u="none" strike="noStrike" baseline="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sz="1800" i="0" u="none" strike="noStrike" baseline="0" dirty="0">
                <a:solidFill>
                  <a:schemeClr val="tx1"/>
                </a:solidFill>
                <a:latin typeface="Calibri" panose="020F0502020204030204" pitchFamily="34" charset="0"/>
              </a:rPr>
              <a:t> An Artificial Neural Network Approach to Generating High-Resolution Designs from Low-Resolution Input in Topology Optimization ( Nicolas Napier et al ) </a:t>
            </a:r>
          </a:p>
          <a:p>
            <a:pPr algn="l"/>
            <a:r>
              <a:rPr lang="en-US" sz="1800" i="0" u="none" strike="noStrike" baseline="0" dirty="0">
                <a:solidFill>
                  <a:schemeClr val="tx1"/>
                </a:solidFill>
                <a:latin typeface="CMR12"/>
              </a:rPr>
              <a:t>Shape related constraints aware generation of Mechanical Designs through Deep Convolutional GAN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 (Dimitri et al)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Efficient, high-resolution topology optimization method based on convolutional neural networks ( liang et al) 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898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C4E0A-5019-44E3-8F49-61A073865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Hub </a:t>
            </a:r>
            <a:r>
              <a:rPr lang="en-US" dirty="0" err="1"/>
              <a:t>Reposotory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3F265-6FED-4A1C-BF6B-85985ECD8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https://github.com/Anirudh-Kanthamraju/Multi-Material-Topology-Optimisation</a:t>
            </a:r>
          </a:p>
        </p:txBody>
      </p:sp>
    </p:spTree>
    <p:extLst>
      <p:ext uri="{BB962C8B-B14F-4D97-AF65-F5344CB8AC3E}">
        <p14:creationId xmlns:p14="http://schemas.microsoft.com/office/powerpoint/2010/main" val="190348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pen For Discussion on Local Poverty – The Paw Print">
            <a:extLst>
              <a:ext uri="{FF2B5EF4-FFF2-40B4-BE49-F238E27FC236}">
                <a16:creationId xmlns:a16="http://schemas.microsoft.com/office/drawing/2014/main" id="{7CE8C258-DDD0-48F5-A30E-58F3E8014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915566"/>
            <a:ext cx="4505697" cy="300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181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C89F2-EBDB-4494-B6EB-CE6D83E43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Topology Optimization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619379-011E-435D-9B56-B711D7D50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843558"/>
            <a:ext cx="2447925" cy="1638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DC1DBA-86DE-4B09-91D0-F6A57789D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858833"/>
            <a:ext cx="2808312" cy="1404156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5730B4A1-691D-4C95-A0D0-6B1F918C1C5F}"/>
              </a:ext>
            </a:extLst>
          </p:cNvPr>
          <p:cNvSpPr/>
          <p:nvPr/>
        </p:nvSpPr>
        <p:spPr>
          <a:xfrm>
            <a:off x="3347517" y="1400992"/>
            <a:ext cx="1944563" cy="41359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Optimal Material Distribution </a:t>
            </a:r>
          </a:p>
        </p:txBody>
      </p:sp>
      <p:sp>
        <p:nvSpPr>
          <p:cNvPr id="12" name="Callout: Up Arrow 11">
            <a:extLst>
              <a:ext uri="{FF2B5EF4-FFF2-40B4-BE49-F238E27FC236}">
                <a16:creationId xmlns:a16="http://schemas.microsoft.com/office/drawing/2014/main" id="{62ACCDB2-1521-40AF-AC52-F375891FD02F}"/>
              </a:ext>
            </a:extLst>
          </p:cNvPr>
          <p:cNvSpPr/>
          <p:nvPr/>
        </p:nvSpPr>
        <p:spPr>
          <a:xfrm>
            <a:off x="3383694" y="1881109"/>
            <a:ext cx="1872208" cy="981823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Loss Function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DEFAD1-D7E2-48D3-B871-057B8602B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2907096"/>
            <a:ext cx="2583189" cy="15208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0EF38F-1AC2-4E4B-AD47-C1C8DB582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096" y="3827744"/>
            <a:ext cx="2724530" cy="60015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DF9ECDA-E22A-4459-B28F-870AEBC6A09A}"/>
              </a:ext>
            </a:extLst>
          </p:cNvPr>
          <p:cNvSpPr txBox="1"/>
          <p:nvPr/>
        </p:nvSpPr>
        <p:spPr>
          <a:xfrm>
            <a:off x="5606401" y="3462135"/>
            <a:ext cx="837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SIMP</a:t>
            </a:r>
          </a:p>
        </p:txBody>
      </p:sp>
    </p:spTree>
    <p:extLst>
      <p:ext uri="{BB962C8B-B14F-4D97-AF65-F5344CB8AC3E}">
        <p14:creationId xmlns:p14="http://schemas.microsoft.com/office/powerpoint/2010/main" val="254635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20EC9-FC31-47A7-B580-3DE89D437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Topology </a:t>
            </a:r>
            <a:r>
              <a:rPr lang="en-US" dirty="0" err="1"/>
              <a:t>Optimisation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9C65B-AB23-4E62-8D6D-9DD1910E3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843" y="1779662"/>
            <a:ext cx="7380312" cy="147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8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3B5A2-0D1E-49D3-8C4F-61ED3B9C5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of the Research.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231F4B-F65D-4273-AB28-D4D724A03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3" y="1239602"/>
            <a:ext cx="2448272" cy="1224136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B684520A-98EA-4BC0-B6CE-28875499F2AE}"/>
              </a:ext>
            </a:extLst>
          </p:cNvPr>
          <p:cNvSpPr/>
          <p:nvPr/>
        </p:nvSpPr>
        <p:spPr>
          <a:xfrm>
            <a:off x="3239851" y="1347614"/>
            <a:ext cx="2664296" cy="10081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Experience and Intuition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F4BF0D-2390-4958-B4B6-D39192940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163" y="1239602"/>
            <a:ext cx="2448272" cy="12241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F51728-764B-4415-899A-7CEA33469E71}"/>
              </a:ext>
            </a:extLst>
          </p:cNvPr>
          <p:cNvSpPr txBox="1"/>
          <p:nvPr/>
        </p:nvSpPr>
        <p:spPr>
          <a:xfrm>
            <a:off x="755576" y="3174103"/>
            <a:ext cx="7272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develop a </a:t>
            </a:r>
            <a:r>
              <a:rPr lang="en-US" dirty="0" err="1"/>
              <a:t>programme</a:t>
            </a:r>
            <a:r>
              <a:rPr lang="en-US" dirty="0"/>
              <a:t> that is able to </a:t>
            </a:r>
            <a:r>
              <a:rPr lang="en-US" b="1" dirty="0"/>
              <a:t>‘LEARN’ </a:t>
            </a:r>
            <a:r>
              <a:rPr lang="en-US" dirty="0"/>
              <a:t>from </a:t>
            </a:r>
            <a:r>
              <a:rPr lang="en-US" b="1" dirty="0"/>
              <a:t>‘EXPERIENCE’</a:t>
            </a:r>
            <a:r>
              <a:rPr lang="en-US" dirty="0"/>
              <a:t> and </a:t>
            </a:r>
          </a:p>
          <a:p>
            <a:r>
              <a:rPr lang="en-US" b="1" dirty="0"/>
              <a:t>‘Intuitively’ </a:t>
            </a:r>
            <a:r>
              <a:rPr lang="en-US" dirty="0"/>
              <a:t>predict Topology at a higher resolution from a lower resolution input .  </a:t>
            </a:r>
          </a:p>
        </p:txBody>
      </p:sp>
    </p:spTree>
    <p:extLst>
      <p:ext uri="{BB962C8B-B14F-4D97-AF65-F5344CB8AC3E}">
        <p14:creationId xmlns:p14="http://schemas.microsoft.com/office/powerpoint/2010/main" val="278953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A817D-7191-4863-9A0B-6CDACD14A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8809"/>
            <a:ext cx="9144001" cy="413595"/>
          </a:xfrm>
        </p:spPr>
        <p:txBody>
          <a:bodyPr/>
          <a:lstStyle/>
          <a:p>
            <a:r>
              <a:rPr lang="en-US" dirty="0"/>
              <a:t>Experience , Intuition and Relevance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353C4789-333F-48AD-8461-3DA0472B68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1021148"/>
            <a:ext cx="8642350" cy="2963091"/>
          </a:xfrm>
        </p:spPr>
      </p:pic>
    </p:spTree>
    <p:extLst>
      <p:ext uri="{BB962C8B-B14F-4D97-AF65-F5344CB8AC3E}">
        <p14:creationId xmlns:p14="http://schemas.microsoft.com/office/powerpoint/2010/main" val="2793087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168FC-9574-4E68-9A42-BF023509E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 , Intuition and Relevance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E46F49-F09D-4445-B32E-BB2024351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897564"/>
            <a:ext cx="2808312" cy="14041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CFBAB3-1853-41DE-9A11-3D8AF8BD6B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787774"/>
            <a:ext cx="2808312" cy="14041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C09CCC-2E1C-4FF4-84DD-795E2F788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897564"/>
            <a:ext cx="2447925" cy="1638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6479C-F3FE-43F5-B9AF-C0797D40D5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87" t="4825" r="3480" b="8519"/>
          <a:stretch/>
        </p:blipFill>
        <p:spPr>
          <a:xfrm>
            <a:off x="4427983" y="2607637"/>
            <a:ext cx="4608513" cy="16923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490814C-21BF-48E9-B9F6-4CA8D36A1C8B}"/>
              </a:ext>
            </a:extLst>
          </p:cNvPr>
          <p:cNvSpPr txBox="1"/>
          <p:nvPr/>
        </p:nvSpPr>
        <p:spPr>
          <a:xfrm>
            <a:off x="925881" y="4398239"/>
            <a:ext cx="18459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Void VF – 50%  resolution 80x40</a:t>
            </a:r>
          </a:p>
        </p:txBody>
      </p:sp>
    </p:spTree>
    <p:extLst>
      <p:ext uri="{BB962C8B-B14F-4D97-AF65-F5344CB8AC3E}">
        <p14:creationId xmlns:p14="http://schemas.microsoft.com/office/powerpoint/2010/main" val="227496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C6529-341A-446E-96B1-53E002E87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 , Intuition and Relevance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1104A8-D02C-4F8B-9A55-48B9FE250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24" y="3291245"/>
            <a:ext cx="2448272" cy="12241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7859F3-2685-4507-9FA4-27CFC836B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206" y="3291244"/>
            <a:ext cx="2448270" cy="12241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A8C5A2-824C-444D-8DAB-19671A7CDA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24" y="1347614"/>
            <a:ext cx="2448272" cy="12241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17FB49-5B7D-4E4D-B296-E8CE61B1BD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206" y="1347614"/>
            <a:ext cx="2448272" cy="12241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092A63-88BA-4AAE-B1AD-D63EC62E40EB}"/>
              </a:ext>
            </a:extLst>
          </p:cNvPr>
          <p:cNvSpPr txBox="1"/>
          <p:nvPr/>
        </p:nvSpPr>
        <p:spPr>
          <a:xfrm flipH="1">
            <a:off x="890243" y="869847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 Mesh Size 40x20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B4BC4B-2106-4464-B819-3245B33FC95B}"/>
              </a:ext>
            </a:extLst>
          </p:cNvPr>
          <p:cNvSpPr txBox="1"/>
          <p:nvPr/>
        </p:nvSpPr>
        <p:spPr>
          <a:xfrm flipH="1">
            <a:off x="5805485" y="869847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Mesh Size 80x40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010B40-7AE5-4973-B5D5-C43B055BE281}"/>
              </a:ext>
            </a:extLst>
          </p:cNvPr>
          <p:cNvSpPr txBox="1"/>
          <p:nvPr/>
        </p:nvSpPr>
        <p:spPr>
          <a:xfrm>
            <a:off x="3563888" y="4269158"/>
            <a:ext cx="18459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Void VF – 50%  E = [ 2,1 ]  </a:t>
            </a:r>
          </a:p>
        </p:txBody>
      </p:sp>
    </p:spTree>
    <p:extLst>
      <p:ext uri="{BB962C8B-B14F-4D97-AF65-F5344CB8AC3E}">
        <p14:creationId xmlns:p14="http://schemas.microsoft.com/office/powerpoint/2010/main" val="417491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63675-038B-43E4-9949-E594043F2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 , Intuition and Relevance</a:t>
            </a:r>
          </a:p>
        </p:txBody>
      </p:sp>
      <p:pic>
        <p:nvPicPr>
          <p:cNvPr id="1026" name="Picture 2" descr="eureka - LA PATATE DOUCE">
            <a:extLst>
              <a:ext uri="{FF2B5EF4-FFF2-40B4-BE49-F238E27FC236}">
                <a16:creationId xmlns:a16="http://schemas.microsoft.com/office/drawing/2014/main" id="{362C4B93-3EEC-456E-B1A0-6591B8E91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30467"/>
            <a:ext cx="2004442" cy="248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32A9C5-A692-4C35-965F-69D4E0288DC4}"/>
              </a:ext>
            </a:extLst>
          </p:cNvPr>
          <p:cNvSpPr txBox="1"/>
          <p:nvPr/>
        </p:nvSpPr>
        <p:spPr>
          <a:xfrm>
            <a:off x="3635896" y="1330467"/>
            <a:ext cx="4248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the network on ordered pairs of LR and HR topologies.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will develop ‘Intuition’ after training.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57DF59-0D44-40EE-A87A-31E7CA226F0A}"/>
              </a:ext>
            </a:extLst>
          </p:cNvPr>
          <p:cNvSpPr txBox="1"/>
          <p:nvPr/>
        </p:nvSpPr>
        <p:spPr>
          <a:xfrm>
            <a:off x="3923928" y="1145801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End Goal</a:t>
            </a:r>
          </a:p>
        </p:txBody>
      </p:sp>
    </p:spTree>
    <p:extLst>
      <p:ext uri="{BB962C8B-B14F-4D97-AF65-F5344CB8AC3E}">
        <p14:creationId xmlns:p14="http://schemas.microsoft.com/office/powerpoint/2010/main" val="110189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theme/theme1.xml><?xml version="1.0" encoding="utf-8"?>
<a:theme xmlns:a="http://schemas.openxmlformats.org/drawingml/2006/main" name="Page de garde ISAE">
  <a:themeElements>
    <a:clrScheme name="ISAE Couleurs Charte">
      <a:dk1>
        <a:srgbClr val="000000"/>
      </a:dk1>
      <a:lt1>
        <a:srgbClr val="FFFFFF"/>
      </a:lt1>
      <a:dk2>
        <a:srgbClr val="929395"/>
      </a:dk2>
      <a:lt2>
        <a:srgbClr val="B1B3B4"/>
      </a:lt2>
      <a:accent1>
        <a:srgbClr val="00AAFF"/>
      </a:accent1>
      <a:accent2>
        <a:srgbClr val="FFED00"/>
      </a:accent2>
      <a:accent3>
        <a:srgbClr val="122372"/>
      </a:accent3>
      <a:accent4>
        <a:srgbClr val="F8B11C"/>
      </a:accent4>
      <a:accent5>
        <a:srgbClr val="9A141B"/>
      </a:accent5>
      <a:accent6>
        <a:srgbClr val="26B0A0"/>
      </a:accent6>
      <a:hlink>
        <a:srgbClr val="97BF0D"/>
      </a:hlink>
      <a:folHlink>
        <a:srgbClr val="B67F8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SAE_PPT Presentation V2" id="{1BA90467-E615-0A4F-B12F-0D22F7770CF7}" vid="{A9EBB06A-3E52-514C-8677-34E32D75C47F}"/>
    </a:ext>
  </a:extLst>
</a:theme>
</file>

<file path=ppt/theme/theme2.xml><?xml version="1.0" encoding="utf-8"?>
<a:theme xmlns:a="http://schemas.openxmlformats.org/drawingml/2006/main" name="Pages">
  <a:themeElements>
    <a:clrScheme name="Personnalisé 1">
      <a:dk1>
        <a:sysClr val="windowText" lastClr="000000"/>
      </a:dk1>
      <a:lt1>
        <a:sysClr val="window" lastClr="FFFFFF"/>
      </a:lt1>
      <a:dk2>
        <a:srgbClr val="005188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12769</TotalTime>
  <Words>947</Words>
  <Application>Microsoft Office PowerPoint</Application>
  <PresentationFormat>On-screen Show (16:9)</PresentationFormat>
  <Paragraphs>170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CMR12</vt:lpstr>
      <vt:lpstr>Georgia</vt:lpstr>
      <vt:lpstr>Page de garde ISAE</vt:lpstr>
      <vt:lpstr>Pages</vt:lpstr>
      <vt:lpstr>MAE Research Project</vt:lpstr>
      <vt:lpstr>Presentation Overview. </vt:lpstr>
      <vt:lpstr>Topology Optimization</vt:lpstr>
      <vt:lpstr>Topology Optimisation</vt:lpstr>
      <vt:lpstr>Objective of the Research. </vt:lpstr>
      <vt:lpstr>Experience , Intuition and Relevance</vt:lpstr>
      <vt:lpstr>Experience , Intuition and Relevance</vt:lpstr>
      <vt:lpstr>Experience , Intuition and Relevance</vt:lpstr>
      <vt:lpstr>Experience , Intuition and Relevance</vt:lpstr>
      <vt:lpstr>Neural Network Essential Constituents. </vt:lpstr>
      <vt:lpstr>Convolutional Neural Networks (CNNs)</vt:lpstr>
      <vt:lpstr>Generative Adversarial Networks. </vt:lpstr>
      <vt:lpstr>Newer Perspective for the solution. </vt:lpstr>
      <vt:lpstr>Newer Perspective for the solution. </vt:lpstr>
      <vt:lpstr>State of the Art – Drawbacks</vt:lpstr>
      <vt:lpstr>Neural Network Architecture Used. </vt:lpstr>
      <vt:lpstr>Data Generation </vt:lpstr>
      <vt:lpstr>Training and Validation Data</vt:lpstr>
      <vt:lpstr>Coding Environment. Training Architecture. </vt:lpstr>
      <vt:lpstr>Results and Conclusions. </vt:lpstr>
      <vt:lpstr>Results and Conclusions.  EXP 1</vt:lpstr>
      <vt:lpstr>Results and Conclusions.  EXP 2</vt:lpstr>
      <vt:lpstr>Results and Conclusions.  EXP 3</vt:lpstr>
      <vt:lpstr>Results and Conclusions. </vt:lpstr>
      <vt:lpstr>Future Works</vt:lpstr>
      <vt:lpstr>Salutations. </vt:lpstr>
      <vt:lpstr>References. </vt:lpstr>
      <vt:lpstr>Git Hub Reposotory </vt:lpstr>
      <vt:lpstr>PowerPoint Presentation</vt:lpstr>
    </vt:vector>
  </TitlesOfParts>
  <Company>ISAE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s.delbecq</dc:creator>
  <cp:lastModifiedBy>Anirudh Kanthamraju</cp:lastModifiedBy>
  <cp:revision>1250</cp:revision>
  <dcterms:created xsi:type="dcterms:W3CDTF">2019-04-01T13:01:33Z</dcterms:created>
  <dcterms:modified xsi:type="dcterms:W3CDTF">2021-04-14T22:32:14Z</dcterms:modified>
</cp:coreProperties>
</file>